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67" r:id="rId2"/>
    <p:sldId id="3349" r:id="rId3"/>
    <p:sldId id="3350" r:id="rId4"/>
    <p:sldId id="3351" r:id="rId5"/>
    <p:sldId id="3352" r:id="rId6"/>
    <p:sldId id="3353" r:id="rId7"/>
    <p:sldId id="3354" r:id="rId8"/>
    <p:sldId id="3355" r:id="rId9"/>
    <p:sldId id="3356" r:id="rId10"/>
    <p:sldId id="3357" r:id="rId11"/>
    <p:sldId id="3358" r:id="rId12"/>
    <p:sldId id="3359" r:id="rId13"/>
    <p:sldId id="3360" r:id="rId14"/>
    <p:sldId id="3361" r:id="rId15"/>
    <p:sldId id="3362" r:id="rId16"/>
  </p:sldIdLst>
  <p:sldSz cx="12192000" cy="6858000"/>
  <p:notesSz cx="6858000" cy="9144000"/>
  <p:defaultTextStyle>
    <a:defPPr>
      <a:defRPr lang="zh-CN"/>
    </a:defPPr>
    <a:lvl1pPr marL="0" lvl="0"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1pPr>
    <a:lvl2pPr marL="457200" lvl="1"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2pPr>
    <a:lvl3pPr marL="914400" lvl="2"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3pPr>
    <a:lvl4pPr marL="1371600" lvl="3"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4pPr>
    <a:lvl5pPr marL="1828800" lvl="4"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5pPr>
    <a:lvl6pPr marL="2286000" lvl="5"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6pPr>
    <a:lvl7pPr marL="2743200" lvl="6"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7pPr>
    <a:lvl8pPr marL="3200400" lvl="7"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8pPr>
    <a:lvl9pPr marL="3657600" lvl="8"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9pPr>
  </p:defaultTextStyle>
  <p:extLst>
    <p:ext uri="{EFAFB233-063F-42B5-8137-9DF3F51BA10A}">
      <p15:sldGuideLst xmlns:p15="http://schemas.microsoft.com/office/powerpoint/2012/main">
        <p15:guide id="1" orient="horz" pos="2251" userDrawn="1">
          <p15:clr>
            <a:srgbClr val="A4A3A4"/>
          </p15:clr>
        </p15:guide>
        <p15:guide id="2" pos="38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251C"/>
    <a:srgbClr val="E5F5FC"/>
    <a:srgbClr val="00A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988" autoAdjust="0"/>
  </p:normalViewPr>
  <p:slideViewPr>
    <p:cSldViewPr showGuides="1">
      <p:cViewPr varScale="1">
        <p:scale>
          <a:sx n="105" d="100"/>
          <a:sy n="105" d="100"/>
        </p:scale>
        <p:origin x="750" y="114"/>
      </p:cViewPr>
      <p:guideLst>
        <p:guide orient="horz" pos="2251"/>
        <p:guide pos="388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07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等线"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957359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372444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037040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27267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593526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901701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953784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167366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118157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297581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60984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524533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95075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390364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通用版式@">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5BB2577-58E8-C337-2A86-0FC52E0F1E05}"/>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7D3DCF11-EE34-5BF8-17CF-BA2F3C045A47}"/>
              </a:ext>
            </a:extLst>
          </p:cNvPr>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E37A30E3-D660-0E44-9A86-AE9246720526}"/>
              </a:ext>
            </a:extLst>
          </p:cNvPr>
          <p:cNvSpPr txBox="1"/>
          <p:nvPr userDrawn="1"/>
        </p:nvSpPr>
        <p:spPr>
          <a:xfrm>
            <a:off x="1847705" y="414595"/>
            <a:ext cx="551754" cy="584775"/>
          </a:xfrm>
          <a:prstGeom prst="rect">
            <a:avLst/>
          </a:prstGeom>
          <a:noFill/>
        </p:spPr>
        <p:txBody>
          <a:bodyPr wrap="none" rtlCol="0">
            <a:spAutoFit/>
          </a:bodyPr>
          <a:lstStyle/>
          <a:p>
            <a:r>
              <a:rPr lang="en-US" altLang="zh-CN" sz="3200" dirty="0">
                <a:solidFill>
                  <a:srgbClr val="00ADED"/>
                </a:solidFill>
              </a:rPr>
              <a:t>@</a:t>
            </a:r>
            <a:endParaRPr lang="zh-CN" altLang="en-US" sz="3200" dirty="0">
              <a:solidFill>
                <a:srgbClr val="00ADED"/>
              </a:solidFill>
            </a:endParaRPr>
          </a:p>
        </p:txBody>
      </p:sp>
      <p:sp>
        <p:nvSpPr>
          <p:cNvPr id="2" name="文本框 1">
            <a:extLst>
              <a:ext uri="{FF2B5EF4-FFF2-40B4-BE49-F238E27FC236}">
                <a16:creationId xmlns:a16="http://schemas.microsoft.com/office/drawing/2014/main" id="{E9C0D120-5112-8701-D9DA-79B6B9FFF0CE}"/>
              </a:ext>
            </a:extLst>
          </p:cNvPr>
          <p:cNvSpPr txBox="1"/>
          <p:nvPr userDrawn="1"/>
        </p:nvSpPr>
        <p:spPr>
          <a:xfrm>
            <a:off x="381000" y="381000"/>
            <a:ext cx="3810000" cy="369332"/>
          </a:xfrm>
          <a:prstGeom prst="rect">
            <a:avLst/>
          </a:prstGeom>
          <a:noFill/>
        </p:spPr>
        <p:txBody>
          <a:bodyPr vert="horz" rtlCol="0">
            <a:spAutoFit/>
          </a:bodyPr>
          <a:lstStyle/>
          <a:p>
            <a:r>
              <a:rPr lang="en-US" altLang="zh-CN"/>
              <a:t>@</a:t>
            </a:r>
            <a:r>
              <a:rPr lang="zh-CN" altLang="en-US"/>
              <a:t>知识导航；</a:t>
            </a:r>
            <a:r>
              <a:rPr lang="en-US" altLang="zh-CN"/>
              <a:t>@</a:t>
            </a:r>
            <a:r>
              <a:rPr lang="zh-CN" altLang="en-US"/>
              <a:t>典例导思</a:t>
            </a:r>
          </a:p>
        </p:txBody>
      </p:sp>
    </p:spTree>
    <p:extLst>
      <p:ext uri="{BB962C8B-B14F-4D97-AF65-F5344CB8AC3E}">
        <p14:creationId xmlns:p14="http://schemas.microsoft.com/office/powerpoint/2010/main" val="3003416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知识导航">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5BB2577-58E8-C337-2A86-0FC52E0F1E05}"/>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7D3DCF11-EE34-5BF8-17CF-BA2F3C045A47}"/>
              </a:ext>
            </a:extLst>
          </p:cNvPr>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E37A30E3-D660-0E44-9A86-AE9246720526}"/>
              </a:ext>
            </a:extLst>
          </p:cNvPr>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知识导航</a:t>
            </a:r>
            <a:endParaRPr lang="zh-CN" altLang="en-US" sz="3200" dirty="0">
              <a:solidFill>
                <a:srgbClr val="00ADED"/>
              </a:solidFill>
            </a:endParaRPr>
          </a:p>
        </p:txBody>
      </p:sp>
    </p:spTree>
    <p:extLst>
      <p:ext uri="{BB962C8B-B14F-4D97-AF65-F5344CB8AC3E}">
        <p14:creationId xmlns:p14="http://schemas.microsoft.com/office/powerpoint/2010/main" val="3202370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典例导思">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5BB2577-58E8-C337-2A86-0FC52E0F1E05}"/>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7D3DCF11-EE34-5BF8-17CF-BA2F3C045A47}"/>
              </a:ext>
            </a:extLst>
          </p:cNvPr>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E37A30E3-D660-0E44-9A86-AE9246720526}"/>
              </a:ext>
            </a:extLst>
          </p:cNvPr>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典例导思</a:t>
            </a:r>
            <a:endParaRPr lang="zh-CN" altLang="en-US" sz="3200" dirty="0">
              <a:solidFill>
                <a:srgbClr val="00ADED"/>
              </a:solidFill>
            </a:endParaRPr>
          </a:p>
        </p:txBody>
      </p:sp>
    </p:spTree>
    <p:extLst>
      <p:ext uri="{BB962C8B-B14F-4D97-AF65-F5344CB8AC3E}">
        <p14:creationId xmlns:p14="http://schemas.microsoft.com/office/powerpoint/2010/main" val="35562302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descr="高分突破·课件模板"/>
          <p:cNvPicPr>
            <a:picLocks noChangeAspect="1"/>
          </p:cNvPicPr>
          <p:nvPr userDrawn="1"/>
        </p:nvPicPr>
        <p:blipFill>
          <a:blip r:embed="rId7"/>
          <a:stretch>
            <a:fillRect/>
          </a:stretch>
        </p:blipFill>
        <p:spPr>
          <a:xfrm>
            <a:off x="-11112" y="-7937"/>
            <a:ext cx="12214225" cy="68738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TI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T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YTSlide_2_0_1.5_1.5_1.5_2.5_数学_0_1">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01B862FB-258E-3AF4-E351-A4D5F3BD4988}"/>
              </a:ext>
            </a:extLst>
          </p:cNvPr>
          <p:cNvSpPr txBox="1"/>
          <p:nvPr/>
        </p:nvSpPr>
        <p:spPr>
          <a:xfrm>
            <a:off x="1559685" y="2420930"/>
            <a:ext cx="9216640" cy="1260923"/>
          </a:xfrm>
          <a:prstGeom prst="rect">
            <a:avLst/>
          </a:prstGeom>
          <a:noFill/>
        </p:spPr>
        <p:txBody>
          <a:bodyPr wrap="square">
            <a:spAutoFit/>
          </a:bodyPr>
          <a:lstStyle/>
          <a:p>
            <a:pPr algn="ctr">
              <a:lnSpc>
                <a:spcPct val="150000"/>
              </a:lnSpc>
            </a:pPr>
            <a:r>
              <a:rPr lang="zh-CN" altLang="en-US"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第</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2</a:t>
            </a:r>
            <a:r>
              <a:rPr lang="zh-CN" altLang="en-US"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课时　科学记数法</a:t>
            </a:r>
            <a:endPar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39635" y="260780"/>
            <a:ext cx="10800750" cy="5909310"/>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结果用科学记数法表示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原式</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原式</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原式</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222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additive="base">
                                        <p:cTn id="1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2542" y="404790"/>
            <a:ext cx="11016765" cy="1754326"/>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·陕西</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的氢气质量约为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09 g</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用科学记数法表示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的氢气质量</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7605" y="3140980"/>
            <a:ext cx="11594482" cy="818173"/>
          </a:xfrm>
          <a:prstGeom prst="rect">
            <a:avLst/>
          </a:prstGeom>
        </p:spPr>
        <p:txBody>
          <a:bodyPr wrap="square">
            <a:spAutoFit/>
          </a:bodyPr>
          <a:lstStyle/>
          <a:p>
            <a:pPr lvl="0" algn="just">
              <a:lnSpc>
                <a:spcPct val="150000"/>
              </a:lnSpc>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 cm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的氢气质量约为多少克</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结果用科学记数法表示</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1615" y="2105343"/>
            <a:ext cx="5439310" cy="818173"/>
          </a:xfrm>
          <a:prstGeom prst="rect">
            <a:avLst/>
          </a:prstGeom>
        </p:spPr>
        <p:txBody>
          <a:bodyPr wrap="none">
            <a:spAutoFit/>
          </a:bodyPr>
          <a:lstStyle/>
          <a:p>
            <a:pPr lvl="0" algn="just">
              <a:lnSpc>
                <a:spcPct val="150000"/>
              </a:lnSpc>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09 g</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82542" y="4063854"/>
            <a:ext cx="9709321" cy="1754326"/>
          </a:xfrm>
          <a:prstGeom prst="rect">
            <a:avLst/>
          </a:prstGeom>
        </p:spPr>
        <p:txBody>
          <a:bodyPr wrap="square">
            <a:spAutoFit/>
          </a:bodyPr>
          <a:lstStyle/>
          <a:p>
            <a:pPr lvl="0" algn="just">
              <a:lnSpc>
                <a:spcPct val="150000"/>
              </a:lnSpc>
            </a:pP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algn="just">
              <a:lnSpc>
                <a:spcPct val="150000"/>
              </a:lnSpc>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cm</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的氢气质量约为</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542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45.jpeg"/>
          <p:cNvPicPr/>
          <p:nvPr/>
        </p:nvPicPr>
        <p:blipFill>
          <a:blip r:embed="rId3"/>
          <a:stretch>
            <a:fillRect/>
          </a:stretch>
        </p:blipFill>
        <p:spPr>
          <a:xfrm>
            <a:off x="4151865" y="620805"/>
            <a:ext cx="3456240" cy="576040"/>
          </a:xfrm>
          <a:prstGeom prst="rect">
            <a:avLst/>
          </a:prstGeom>
        </p:spPr>
      </p:pic>
      <p:sp>
        <p:nvSpPr>
          <p:cNvPr id="3" name="Rectangle 1"/>
          <p:cNvSpPr>
            <a:spLocks noChangeArrowheads="1"/>
          </p:cNvSpPr>
          <p:nvPr/>
        </p:nvSpPr>
        <p:spPr bwMode="auto">
          <a:xfrm>
            <a:off x="839635" y="1412860"/>
            <a:ext cx="1036872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ABD8DA"/>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ABD8DA"/>
                </a:solidFill>
                <a:effectLst/>
                <a:latin typeface="Times New Roman" panose="02020603050405020304" pitchFamily="18" charset="0"/>
                <a:ea typeface="宋体" panose="02010600030101010101" pitchFamily="2" charset="-122"/>
                <a:cs typeface="Times New Roman" panose="02020603050405020304" pitchFamily="18" charset="0"/>
              </a:rPr>
              <a:t>跨学科融合</a:t>
            </a:r>
            <a:r>
              <a:rPr kumimoji="0" lang="en-US" altLang="zh-CN" sz="3600" b="1" i="0" u="none" strike="noStrike" cap="none" normalizeH="0" baseline="0" dirty="0" smtClean="0">
                <a:ln>
                  <a:noFill/>
                </a:ln>
                <a:solidFill>
                  <a:srgbClr val="ABD8DA"/>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在电子显微镜下测得一个圆球形细胞的直径是</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cm,2×10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个这样的细胞排成的细胞链的长是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cm	                          B.10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cm	</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cm	                          D.10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cm</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99910" y="3356995"/>
            <a:ext cx="49244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84809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625" y="1052835"/>
            <a:ext cx="10728745" cy="4247317"/>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ABD8DA"/>
                </a:solidFill>
                <a:latin typeface="Times New Roman" panose="02020603050405020304" pitchFamily="18" charset="0"/>
                <a:ea typeface="宋体" panose="02010600030101010101" pitchFamily="2" charset="-122"/>
                <a:cs typeface="Times New Roman" panose="02020603050405020304" pitchFamily="18" charset="0"/>
              </a:rPr>
              <a:t>【跨学科融合】</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科学家研究发现</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与我们日常生活密不可分的水的</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个分子的质量大约是</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一个水分子是由</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个氢原子和</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个氧原子所构成</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已知氧原子的质量约为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665×10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则氢原子的质量约为</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结果用科学记数法表示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63720" y="4437070"/>
            <a:ext cx="2558714"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675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27</a:t>
            </a:r>
            <a:endParaRPr lang="zh-CN" altLang="en-US" dirty="0"/>
          </a:p>
        </p:txBody>
      </p:sp>
    </p:spTree>
    <p:extLst>
      <p:ext uri="{BB962C8B-B14F-4D97-AF65-F5344CB8AC3E}">
        <p14:creationId xmlns:p14="http://schemas.microsoft.com/office/powerpoint/2010/main" val="1807958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7630" y="692810"/>
            <a:ext cx="10512730" cy="5078313"/>
          </a:xfrm>
          <a:prstGeom prst="rect">
            <a:avLst/>
          </a:prstGeom>
        </p:spPr>
        <p:txBody>
          <a:bodyPr wrap="square">
            <a:spAutoFit/>
          </a:bodyPr>
          <a:lstStyle/>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一个聪明人向某公司求职</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老板的条件是</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试用一周</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每天工资</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聪明人说</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“这样吧</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第一天你付给我</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分钱</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第二天付给我</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5×5=25(</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以后每天付给我的钱是前一天与第一天钱数之积</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”老板略加思索</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欣然签下了合同</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聪明人特别高兴</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老板也喜在心头</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七天一到</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老板让会计按合同一算</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只付给聪明人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分钱</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你能用科学记数法表示出老板第三天和第七天应付给聪明人多少钱的想法吗</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聪明人是怎么想的呢</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由此你得到什么启示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8297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1615" y="404790"/>
            <a:ext cx="11280360" cy="5632311"/>
          </a:xfrm>
          <a:prstGeom prst="rect">
            <a:avLst/>
          </a:prstGeom>
        </p:spPr>
        <p:txBody>
          <a:bodyPr wrap="square">
            <a:spAutoFit/>
          </a:bodyPr>
          <a:lstStyle/>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老板的想法</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第一天是</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第二天是</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第三天是</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第七天是</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812 5</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聪明人以</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分为底数计算工资</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第三天可得</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125(</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分</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第七天可得</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781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启示</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负指数幂与负指数幂相乘后积更小</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正指数幂与正指数幂相乘后积更大</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在进行计算时要注意单位的换算</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3839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43.jpeg"/>
          <p:cNvPicPr/>
          <p:nvPr/>
        </p:nvPicPr>
        <p:blipFill>
          <a:blip r:embed="rId3"/>
          <a:stretch>
            <a:fillRect/>
          </a:stretch>
        </p:blipFill>
        <p:spPr>
          <a:xfrm>
            <a:off x="4511890" y="519362"/>
            <a:ext cx="3096215" cy="432030"/>
          </a:xfrm>
          <a:prstGeom prst="rect">
            <a:avLst/>
          </a:prstGeom>
        </p:spPr>
      </p:pic>
      <p:sp>
        <p:nvSpPr>
          <p:cNvPr id="2" name="Rectangle 1"/>
          <p:cNvSpPr>
            <a:spLocks noChangeArrowheads="1"/>
          </p:cNvSpPr>
          <p:nvPr/>
        </p:nvSpPr>
        <p:spPr bwMode="auto">
          <a:xfrm>
            <a:off x="551615" y="951392"/>
            <a:ext cx="10995643"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烟台</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目前全球最薄的手撕钢产自中国</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厚度只有</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015</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毫米</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约是</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A4</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纸厚度的六分之一</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毫米</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百万纳米</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015</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毫米等于多少纳米</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将结果用科学记数法表示为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A.0</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纳米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B.1</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纳米</a:t>
            </a:r>
            <a:endParaRPr kumimoji="0" lang="zh-CN" altLang="en-US"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C.15×10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纳米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D.1</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纳米</a:t>
            </a:r>
            <a:endParaRPr kumimoji="0" lang="zh-CN" altLang="en-US"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Rectangle 2"/>
          <p:cNvSpPr>
            <a:spLocks noChangeArrowheads="1"/>
          </p:cNvSpPr>
          <p:nvPr/>
        </p:nvSpPr>
        <p:spPr bwMode="auto">
          <a:xfrm>
            <a:off x="551615" y="4293060"/>
            <a:ext cx="1108877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用科学记数法表示为</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的原数中</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的个数为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A.3	               B.4	               C.5	               D.6</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639760" y="2639466"/>
            <a:ext cx="49244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
        <p:nvSpPr>
          <p:cNvPr id="7" name="矩形 6"/>
          <p:cNvSpPr/>
          <p:nvPr/>
        </p:nvSpPr>
        <p:spPr>
          <a:xfrm>
            <a:off x="1775700" y="4884383"/>
            <a:ext cx="49244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696388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79610" y="1052835"/>
            <a:ext cx="1130478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据报道</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芯片被誉为现代工业的掌上明珠</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芯片制造的核心是光刻技术</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我国的光刻技术水平已突破到</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 nm</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nm=10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 nm</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用科学记数法表示是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A.28×10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	                         B.2</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C.2</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	                         D.2</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056275" y="2996970"/>
            <a:ext cx="518091"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2324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9610" y="476795"/>
            <a:ext cx="11160775" cy="5561779"/>
          </a:xfrm>
          <a:prstGeom prst="rect">
            <a:avLst/>
          </a:prstGeom>
        </p:spPr>
        <p:txBody>
          <a:bodyPr wrap="square">
            <a:spAutoFit/>
          </a:bodyPr>
          <a:lstStyle/>
          <a:p>
            <a:pPr algn="just">
              <a:lnSpc>
                <a:spcPts val="52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·重庆外语校</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世界最小蜗牛的体长仅为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000 6</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米</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将数据</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000 6</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用科学记数法应表示为</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52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月诺贝尔物理学奖授予三位“追光”科学家</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以表彰他们“为研究物质中的电子动力学而产生阿秒光脉冲的实验方法”</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什么是阿秒</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阿秒是</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秒</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也就是十亿分之一秒的十亿分之一</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目前世界上最短的单个阿秒光学脉冲是</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阿秒</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阿秒用科学记数法表示为</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秒</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32190" y="1124840"/>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en-US" dirty="0"/>
          </a:p>
        </p:txBody>
      </p:sp>
      <p:sp>
        <p:nvSpPr>
          <p:cNvPr id="4" name="矩形 3"/>
          <p:cNvSpPr/>
          <p:nvPr/>
        </p:nvSpPr>
        <p:spPr>
          <a:xfrm>
            <a:off x="4223870" y="5085115"/>
            <a:ext cx="2097049"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17</a:t>
            </a:r>
            <a:endParaRPr lang="zh-CN" altLang="en-US" dirty="0"/>
          </a:p>
        </p:txBody>
      </p:sp>
    </p:spTree>
    <p:extLst>
      <p:ext uri="{BB962C8B-B14F-4D97-AF65-F5344CB8AC3E}">
        <p14:creationId xmlns:p14="http://schemas.microsoft.com/office/powerpoint/2010/main" val="20260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620" y="980830"/>
            <a:ext cx="10872755" cy="4247317"/>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·成都七中</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用科学记数法表示的数</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用小数表示为</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某种感冒病毒的直径是</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000 000 812 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用科学记数法表示为</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一种细菌的半径为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09×10</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用小数表示应是</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51865" y="1916895"/>
            <a:ext cx="180049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005 12</a:t>
            </a:r>
            <a:endParaRPr lang="zh-CN" altLang="en-US" dirty="0"/>
          </a:p>
        </p:txBody>
      </p:sp>
      <p:sp>
        <p:nvSpPr>
          <p:cNvPr id="4" name="矩形 3"/>
          <p:cNvSpPr/>
          <p:nvPr/>
        </p:nvSpPr>
        <p:spPr>
          <a:xfrm>
            <a:off x="3853230" y="3499291"/>
            <a:ext cx="217399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7</a:t>
            </a:r>
            <a:endParaRPr lang="zh-CN" altLang="en-US" dirty="0"/>
          </a:p>
        </p:txBody>
      </p:sp>
      <p:sp>
        <p:nvSpPr>
          <p:cNvPr id="5" name="矩形 4"/>
          <p:cNvSpPr/>
          <p:nvPr/>
        </p:nvSpPr>
        <p:spPr>
          <a:xfrm>
            <a:off x="6888055" y="4365065"/>
            <a:ext cx="180049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003 09</a:t>
            </a:r>
            <a:endParaRPr lang="zh-CN" altLang="en-US" dirty="0"/>
          </a:p>
        </p:txBody>
      </p:sp>
    </p:spTree>
    <p:extLst>
      <p:ext uri="{BB962C8B-B14F-4D97-AF65-F5344CB8AC3E}">
        <p14:creationId xmlns:p14="http://schemas.microsoft.com/office/powerpoint/2010/main" val="120551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矩形 1"/>
              <p:cNvSpPr/>
              <p:nvPr/>
            </p:nvSpPr>
            <p:spPr>
              <a:xfrm>
                <a:off x="767630" y="692810"/>
                <a:ext cx="10296715" cy="4413068"/>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用科学记数法表示下列各数</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 07;</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zh-CN" sz="36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000 07</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p>
                      <m:sSupPr>
                        <m:ctrlPr>
                          <a:rPr lang="zh-CN" altLang="zh-CN" sz="36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sz="36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3600" b="1" i="1">
                                <a:solidFill>
                                  <a:srgbClr val="FF0000"/>
                                </a:solidFill>
                                <a:effectLst/>
                                <a:latin typeface="Cambria Math" panose="02040503050406030204" pitchFamily="18" charset="0"/>
                                <a:ea typeface="方正书宋_GBK"/>
                                <a:cs typeface="Times New Roman" panose="02020603050405020304" pitchFamily="18" charset="0"/>
                              </a:rPr>
                              <m:t>𝟎</m:t>
                            </m:r>
                          </m:e>
                          <m:sup>
                            <m:r>
                              <a:rPr lang="en-US" altLang="zh-CN" sz="3600" b="1" i="1">
                                <a:solidFill>
                                  <a:srgbClr val="FF0000"/>
                                </a:solidFill>
                                <a:effectLst/>
                                <a:latin typeface="Cambria Math" panose="02040503050406030204" pitchFamily="18" charset="0"/>
                                <a:ea typeface="方正书宋_GBK"/>
                                <a:cs typeface="Times New Roman" panose="02020603050405020304" pitchFamily="18" charset="0"/>
                              </a:rPr>
                              <m:t>−</m:t>
                            </m:r>
                          </m:sup>
                        </m:sSup>
                      </m:e>
                      <m:sup>
                        <m:r>
                          <a:rPr lang="en-US" altLang="zh-CN" sz="3600" b="1" i="1">
                            <a:solidFill>
                              <a:srgbClr val="FF0000"/>
                            </a:solidFill>
                            <a:effectLst/>
                            <a:latin typeface="Cambria Math" panose="02040503050406030204" pitchFamily="18" charset="0"/>
                            <a:ea typeface="方正书宋_GBK"/>
                            <a:cs typeface="Times New Roman" panose="02020603050405020304" pitchFamily="18" charset="0"/>
                          </a:rPr>
                          <m:t>𝟓</m:t>
                        </m:r>
                      </m:sup>
                    </m:sSup>
                  </m:oMath>
                </a14:m>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004 025;</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zh-CN" sz="36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004 025</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025</a:t>
                </a:r>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p>
                      <m:sSupPr>
                        <m:ctrlPr>
                          <a:rPr lang="zh-CN" altLang="zh-CN" sz="36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sz="36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3600" b="1" i="1">
                                <a:solidFill>
                                  <a:srgbClr val="FF0000"/>
                                </a:solidFill>
                                <a:effectLst/>
                                <a:latin typeface="Cambria Math" panose="02040503050406030204" pitchFamily="18" charset="0"/>
                                <a:ea typeface="方正书宋_GBK"/>
                                <a:cs typeface="Times New Roman" panose="02020603050405020304" pitchFamily="18" charset="0"/>
                              </a:rPr>
                              <m:t>𝟎</m:t>
                            </m:r>
                          </m:e>
                          <m:sup>
                            <m:r>
                              <a:rPr lang="en-US" altLang="zh-CN" sz="3600" b="1" i="1">
                                <a:solidFill>
                                  <a:srgbClr val="FF0000"/>
                                </a:solidFill>
                                <a:effectLst/>
                                <a:latin typeface="Cambria Math" panose="02040503050406030204" pitchFamily="18" charset="0"/>
                                <a:ea typeface="方正书宋_GBK"/>
                                <a:cs typeface="Times New Roman" panose="02020603050405020304" pitchFamily="18" charset="0"/>
                              </a:rPr>
                              <m:t>−</m:t>
                            </m:r>
                          </m:sup>
                        </m:sSup>
                      </m:e>
                      <m:sup>
                        <m:r>
                          <a:rPr lang="en-US" altLang="zh-CN" sz="3600" b="1" i="1">
                            <a:solidFill>
                              <a:srgbClr val="FF0000"/>
                            </a:solidFill>
                            <a:effectLst/>
                            <a:latin typeface="Cambria Math" panose="02040503050406030204" pitchFamily="18" charset="0"/>
                            <a:ea typeface="方正书宋_GBK"/>
                            <a:cs typeface="Times New Roman" panose="02020603050405020304" pitchFamily="18" charset="0"/>
                          </a:rPr>
                          <m:t>𝟑</m:t>
                        </m:r>
                      </m:sup>
                    </m:sSup>
                  </m:oMath>
                </a14:m>
                <a:r>
                  <a:rPr lang="en-US" altLang="zh-CN" sz="36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767630" y="692810"/>
                <a:ext cx="10296715" cy="4413068"/>
              </a:xfrm>
              <a:prstGeom prst="rect">
                <a:avLst/>
              </a:prstGeom>
              <a:blipFill>
                <a:blip r:embed="rId3"/>
                <a:stretch>
                  <a:fillRect l="-1835" b="-151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7073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charRg st="71" end="105"/>
                                            </p:txEl>
                                          </p:spTgt>
                                        </p:tgtEl>
                                        <p:attrNameLst>
                                          <p:attrName>style.visibility</p:attrName>
                                        </p:attrNameLst>
                                      </p:cBhvr>
                                      <p:to>
                                        <p:strVal val="visible"/>
                                      </p:to>
                                    </p:set>
                                    <p:anim calcmode="lin" valueType="num">
                                      <p:cBhvr additive="base">
                                        <p:cTn id="13" dur="500" fill="hold"/>
                                        <p:tgtEl>
                                          <p:spTgt spid="2">
                                            <p:txEl>
                                              <p:charRg st="71" end="10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charRg st="71" end="10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27655" y="620805"/>
            <a:ext cx="9216640" cy="4524315"/>
          </a:xfrm>
          <a:prstGeom prst="rect">
            <a:avLst/>
          </a:prstGeom>
        </p:spPr>
        <p:txBody>
          <a:bodyPr wrap="square">
            <a:spAutoFit/>
          </a:bodyPr>
          <a:lstStyle/>
          <a:p>
            <a:pPr algn="just">
              <a:lnSpc>
                <a:spcPct val="20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(3)153</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200000"/>
              </a:lnSpc>
              <a:spcAft>
                <a:spcPts val="0"/>
              </a:spcAft>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:153</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537</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000 020 25</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200000"/>
              </a:lnSpc>
              <a:spcAft>
                <a:spcPts val="0"/>
              </a:spcAft>
            </a:pP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000 020 25</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9820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44.jpeg"/>
          <p:cNvPicPr/>
          <p:nvPr/>
        </p:nvPicPr>
        <p:blipFill>
          <a:blip r:embed="rId3"/>
          <a:stretch>
            <a:fillRect/>
          </a:stretch>
        </p:blipFill>
        <p:spPr>
          <a:xfrm>
            <a:off x="4655899" y="620805"/>
            <a:ext cx="2952205" cy="576040"/>
          </a:xfrm>
          <a:prstGeom prst="rect">
            <a:avLst/>
          </a:prstGeom>
        </p:spPr>
      </p:pic>
      <p:sp>
        <p:nvSpPr>
          <p:cNvPr id="3" name="Rectangle 1"/>
          <p:cNvSpPr>
            <a:spLocks noChangeArrowheads="1"/>
          </p:cNvSpPr>
          <p:nvPr/>
        </p:nvSpPr>
        <p:spPr bwMode="auto">
          <a:xfrm>
            <a:off x="623620" y="1340855"/>
            <a:ext cx="1111319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已知一个水分子的直径约为</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米</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某花粉的直径约为</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米</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用科学记数法表示这种花粉的直径是一个水分子直径的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A.8×10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倍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B.1.25×10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倍</a:t>
            </a:r>
            <a:endParaRPr kumimoji="0" lang="zh-CN" altLang="en-US"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C.8×10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倍	                        </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D.1</a:t>
            </a:r>
            <a:r>
              <a:rPr kumimoji="0" lang="en-US" altLang="zh-CN" sz="3600" b="1" i="1"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25×10</a:t>
            </a:r>
            <a:r>
              <a:rPr kumimoji="0" lang="en-US" altLang="zh-CN" sz="3600" b="1"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kumimoji="0" lang="zh-CN" altLang="en-US" sz="36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倍</a:t>
            </a:r>
            <a:endParaRPr kumimoji="0" lang="zh-CN" altLang="en-US" sz="3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655899" y="3212985"/>
            <a:ext cx="518091"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57715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1615" y="620805"/>
            <a:ext cx="10872755" cy="5078313"/>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用科学记数法填空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mg=</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36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1 000 000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36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 nm=</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 cm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36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(5)1 mL=</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27781" y="1484865"/>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en-US" dirty="0"/>
          </a:p>
        </p:txBody>
      </p:sp>
      <p:sp>
        <p:nvSpPr>
          <p:cNvPr id="4" name="矩形 3"/>
          <p:cNvSpPr/>
          <p:nvPr/>
        </p:nvSpPr>
        <p:spPr>
          <a:xfrm>
            <a:off x="8472166" y="2348925"/>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en-US" dirty="0"/>
          </a:p>
        </p:txBody>
      </p:sp>
      <p:sp>
        <p:nvSpPr>
          <p:cNvPr id="5" name="矩形 4"/>
          <p:cNvSpPr/>
          <p:nvPr/>
        </p:nvSpPr>
        <p:spPr>
          <a:xfrm>
            <a:off x="3215801" y="3159961"/>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en-US" dirty="0"/>
          </a:p>
        </p:txBody>
      </p:sp>
      <p:sp>
        <p:nvSpPr>
          <p:cNvPr id="6" name="矩形 5"/>
          <p:cNvSpPr/>
          <p:nvPr/>
        </p:nvSpPr>
        <p:spPr>
          <a:xfrm>
            <a:off x="3071791" y="4024021"/>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en-US" dirty="0"/>
          </a:p>
        </p:txBody>
      </p:sp>
      <p:sp>
        <p:nvSpPr>
          <p:cNvPr id="7" name="矩形 6"/>
          <p:cNvSpPr/>
          <p:nvPr/>
        </p:nvSpPr>
        <p:spPr>
          <a:xfrm>
            <a:off x="7968131" y="4024021"/>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en-US" dirty="0"/>
          </a:p>
        </p:txBody>
      </p:sp>
      <p:sp>
        <p:nvSpPr>
          <p:cNvPr id="8" name="矩形 7"/>
          <p:cNvSpPr/>
          <p:nvPr/>
        </p:nvSpPr>
        <p:spPr>
          <a:xfrm>
            <a:off x="3071791" y="4835057"/>
            <a:ext cx="1596912"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600" b="1" i="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baseline="30000"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en-US" dirty="0"/>
          </a:p>
        </p:txBody>
      </p:sp>
    </p:spTree>
    <p:extLst>
      <p:ext uri="{BB962C8B-B14F-4D97-AF65-F5344CB8AC3E}">
        <p14:creationId xmlns:p14="http://schemas.microsoft.com/office/powerpoint/2010/main" val="3621706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课件模板（2016.6）</Template>
  <TotalTime>1826</TotalTime>
  <Words>717</Words>
  <Application>Microsoft Office PowerPoint</Application>
  <PresentationFormat>宽屏</PresentationFormat>
  <Paragraphs>75</Paragraphs>
  <Slides>15</Slides>
  <Notes>15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等线</vt:lpstr>
      <vt:lpstr>等线 Light</vt:lpstr>
      <vt:lpstr>方正书宋_GBK</vt:lpstr>
      <vt:lpstr>黑体</vt:lpstr>
      <vt:lpstr>宋体</vt:lpstr>
      <vt:lpstr>Arial</vt:lpstr>
      <vt:lpstr>Calibri</vt:lpstr>
      <vt:lpstr>Calibri Light</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书链出品</dc:title>
  <dc:creator>书链出品</dc:creator>
  <cp:keywords/>
  <dc:description/>
  <cp:lastModifiedBy>Admin</cp:lastModifiedBy>
  <cp:revision>146</cp:revision>
  <dcterms:created xsi:type="dcterms:W3CDTF">2024-04-24T12:16:48Z</dcterms:created>
  <dcterms:modified xsi:type="dcterms:W3CDTF">2024-11-13T14:04:52Z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2052-12.1.0.16399</vt:lpwstr>
  </property>
  <property fmtid="{D5CDD505-2E9C-101B-9397-08002B2CF9AE}" pid="3" name="KSORubyTemplateID">
    <vt:lpwstr>13</vt:lpwstr>
  </property>
  <property fmtid="{D5CDD505-2E9C-101B-9397-08002B2CF9AE}" pid="4" name="ICV">
    <vt:lpwstr>C1F74F484A28490C9854105CB33BFC36_13</vt:lpwstr>
  </property>
</Properties>
</file>